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Lst>
  <p:sldIdLst>
    <p:sldId id="266" r:id="rId3"/>
    <p:sldId id="257" r:id="rId4"/>
    <p:sldId id="260" r:id="rId5"/>
    <p:sldId id="267" r:id="rId6"/>
    <p:sldId id="259" r:id="rId7"/>
    <p:sldId id="269" r:id="rId8"/>
    <p:sldId id="258" r:id="rId9"/>
    <p:sldId id="270" r:id="rId10"/>
    <p:sldId id="27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86" d="100"/>
          <a:sy n="86" d="100"/>
        </p:scale>
        <p:origin x="-264" y="-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591D07-F4E1-49A5-BFD7-AE97343E52D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xmlns="" id="{B1CAE796-6814-4C1F-B48B-E9234852BC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xmlns="" id="{A716AE32-4FAF-4302-B981-176F4B77ED81}"/>
              </a:ext>
            </a:extLst>
          </p:cNvPr>
          <p:cNvSpPr>
            <a:spLocks noGrp="1"/>
          </p:cNvSpPr>
          <p:nvPr>
            <p:ph type="dt" sz="half" idx="10"/>
          </p:nvPr>
        </p:nvSpPr>
        <p:spPr/>
        <p:txBody>
          <a:bodyPr/>
          <a:lstStyle/>
          <a:p>
            <a:fld id="{7A777AA3-21A2-4327-9824-588DE38F5393}" type="datetimeFigureOut">
              <a:rPr lang="en-IN" smtClean="0"/>
              <a:pPr/>
              <a:t>25-01-2022</a:t>
            </a:fld>
            <a:endParaRPr lang="en-IN"/>
          </a:p>
        </p:txBody>
      </p:sp>
      <p:sp>
        <p:nvSpPr>
          <p:cNvPr id="5" name="Footer Placeholder 4">
            <a:extLst>
              <a:ext uri="{FF2B5EF4-FFF2-40B4-BE49-F238E27FC236}">
                <a16:creationId xmlns:a16="http://schemas.microsoft.com/office/drawing/2014/main" xmlns="" id="{F0BB04F1-8CEB-406C-BE0E-A7347EEEA98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69F3FB7C-EC45-4811-A07F-5663E3B10826}"/>
              </a:ext>
            </a:extLst>
          </p:cNvPr>
          <p:cNvSpPr>
            <a:spLocks noGrp="1"/>
          </p:cNvSpPr>
          <p:nvPr>
            <p:ph type="sldNum" sz="quarter" idx="12"/>
          </p:nvPr>
        </p:nvSpPr>
        <p:spPr/>
        <p:txBody>
          <a:body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2929573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FAAF87-90D0-47FC-BB4C-885E48A49651}"/>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A792818F-BC8E-4C6D-AB37-9E77BB6D87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BB810ECB-9BE1-4C62-9516-4EB6911E26D1}"/>
              </a:ext>
            </a:extLst>
          </p:cNvPr>
          <p:cNvSpPr>
            <a:spLocks noGrp="1"/>
          </p:cNvSpPr>
          <p:nvPr>
            <p:ph type="dt" sz="half" idx="10"/>
          </p:nvPr>
        </p:nvSpPr>
        <p:spPr/>
        <p:txBody>
          <a:bodyPr/>
          <a:lstStyle/>
          <a:p>
            <a:fld id="{7A777AA3-21A2-4327-9824-588DE38F5393}" type="datetimeFigureOut">
              <a:rPr lang="en-IN" smtClean="0"/>
              <a:pPr/>
              <a:t>25-01-2022</a:t>
            </a:fld>
            <a:endParaRPr lang="en-IN"/>
          </a:p>
        </p:txBody>
      </p:sp>
      <p:sp>
        <p:nvSpPr>
          <p:cNvPr id="5" name="Footer Placeholder 4">
            <a:extLst>
              <a:ext uri="{FF2B5EF4-FFF2-40B4-BE49-F238E27FC236}">
                <a16:creationId xmlns:a16="http://schemas.microsoft.com/office/drawing/2014/main" xmlns="" id="{EAE7ADE7-3560-4438-BAD7-8A98D6CEDB0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09680540-88F9-4F15-B35B-F2FDB06C3F46}"/>
              </a:ext>
            </a:extLst>
          </p:cNvPr>
          <p:cNvSpPr>
            <a:spLocks noGrp="1"/>
          </p:cNvSpPr>
          <p:nvPr>
            <p:ph type="sldNum" sz="quarter" idx="12"/>
          </p:nvPr>
        </p:nvSpPr>
        <p:spPr/>
        <p:txBody>
          <a:body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4105938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D586D57E-13B2-4B0F-AD52-1DB4D8ED2DD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B6C1673A-C11B-4219-B420-511C7379292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DF4DBE8C-3AE8-4531-8381-E53410AE1E36}"/>
              </a:ext>
            </a:extLst>
          </p:cNvPr>
          <p:cNvSpPr>
            <a:spLocks noGrp="1"/>
          </p:cNvSpPr>
          <p:nvPr>
            <p:ph type="dt" sz="half" idx="10"/>
          </p:nvPr>
        </p:nvSpPr>
        <p:spPr/>
        <p:txBody>
          <a:bodyPr/>
          <a:lstStyle/>
          <a:p>
            <a:fld id="{7A777AA3-21A2-4327-9824-588DE38F5393}" type="datetimeFigureOut">
              <a:rPr lang="en-IN" smtClean="0"/>
              <a:pPr/>
              <a:t>25-01-2022</a:t>
            </a:fld>
            <a:endParaRPr lang="en-IN"/>
          </a:p>
        </p:txBody>
      </p:sp>
      <p:sp>
        <p:nvSpPr>
          <p:cNvPr id="5" name="Footer Placeholder 4">
            <a:extLst>
              <a:ext uri="{FF2B5EF4-FFF2-40B4-BE49-F238E27FC236}">
                <a16:creationId xmlns:a16="http://schemas.microsoft.com/office/drawing/2014/main" xmlns="" id="{33F68BFE-608C-49BC-84C6-D057EB33152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1EB5068F-0510-441B-83A3-F86DCEFB485B}"/>
              </a:ext>
            </a:extLst>
          </p:cNvPr>
          <p:cNvSpPr>
            <a:spLocks noGrp="1"/>
          </p:cNvSpPr>
          <p:nvPr>
            <p:ph type="sldNum" sz="quarter" idx="12"/>
          </p:nvPr>
        </p:nvSpPr>
        <p:spPr/>
        <p:txBody>
          <a:body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33263814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558129" y="434162"/>
            <a:ext cx="11075745"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963168" y="1820206"/>
            <a:ext cx="103632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963168" y="3685032"/>
            <a:ext cx="103632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1D8BD707-D9CF-40AE-B4C6-C98DA3205C09}" type="datetimeFigureOut">
              <a:rPr lang="en-US" smtClean="0"/>
              <a:pPr/>
              <a:t>25-01-2022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70560" y="4983480"/>
            <a:ext cx="1091184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670560" y="530352"/>
            <a:ext cx="1091184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25-01-2022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558129" y="434163"/>
            <a:ext cx="11075745"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624459" y="4928616"/>
            <a:ext cx="1091184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24459" y="5624484"/>
            <a:ext cx="1091184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25-01-2022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685803"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340480"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25-01-2022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70560" y="4983480"/>
            <a:ext cx="1091184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809632" y="579438"/>
            <a:ext cx="524256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202892" y="579438"/>
            <a:ext cx="524256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80963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20289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25-01-2022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25-01-2022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25-01-2022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85045" y="533400"/>
            <a:ext cx="39624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7385129" y="1447802"/>
            <a:ext cx="39624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1015163" y="930144"/>
            <a:ext cx="6168212"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25-01-2022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B3B361-2C1F-43C4-A6D1-0043599843C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0BE1E329-9627-4FF7-B040-FDD6D1D17D3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5A859C7D-7910-44F6-BD77-7D2FE03119F4}"/>
              </a:ext>
            </a:extLst>
          </p:cNvPr>
          <p:cNvSpPr>
            <a:spLocks noGrp="1"/>
          </p:cNvSpPr>
          <p:nvPr>
            <p:ph type="dt" sz="half" idx="10"/>
          </p:nvPr>
        </p:nvSpPr>
        <p:spPr/>
        <p:txBody>
          <a:bodyPr/>
          <a:lstStyle/>
          <a:p>
            <a:fld id="{7A777AA3-21A2-4327-9824-588DE38F5393}" type="datetimeFigureOut">
              <a:rPr lang="en-IN" smtClean="0"/>
              <a:pPr/>
              <a:t>25-01-2022</a:t>
            </a:fld>
            <a:endParaRPr lang="en-IN"/>
          </a:p>
        </p:txBody>
      </p:sp>
      <p:sp>
        <p:nvSpPr>
          <p:cNvPr id="5" name="Footer Placeholder 4">
            <a:extLst>
              <a:ext uri="{FF2B5EF4-FFF2-40B4-BE49-F238E27FC236}">
                <a16:creationId xmlns:a16="http://schemas.microsoft.com/office/drawing/2014/main" xmlns="" id="{2B795102-041D-4F21-9E1F-6DD4F8DAE38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5D49910A-90C8-4AF6-9C4F-8B1C2681099D}"/>
              </a:ext>
            </a:extLst>
          </p:cNvPr>
          <p:cNvSpPr>
            <a:spLocks noGrp="1"/>
          </p:cNvSpPr>
          <p:nvPr>
            <p:ph type="sldNum" sz="quarter" idx="12"/>
          </p:nvPr>
        </p:nvSpPr>
        <p:spPr/>
        <p:txBody>
          <a:body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15336970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8534401" y="434162"/>
            <a:ext cx="3099473"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609600" y="5012056"/>
            <a:ext cx="109728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8616949" y="533400"/>
            <a:ext cx="298704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25-01-2022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561973" y="435768"/>
            <a:ext cx="7900416"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70560" y="4983480"/>
            <a:ext cx="1091184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70560" y="530352"/>
            <a:ext cx="1091184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25-01-2022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533405"/>
            <a:ext cx="26416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711200" y="533403"/>
            <a:ext cx="79248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25-01-2022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54C10D-6037-4499-BE72-C2FF3DD0F1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xmlns="" id="{1CD1EB4C-54F5-48A5-953B-9561B5827D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2ADF9D84-7617-4FD0-8496-445A27D924C7}"/>
              </a:ext>
            </a:extLst>
          </p:cNvPr>
          <p:cNvSpPr>
            <a:spLocks noGrp="1"/>
          </p:cNvSpPr>
          <p:nvPr>
            <p:ph type="dt" sz="half" idx="10"/>
          </p:nvPr>
        </p:nvSpPr>
        <p:spPr/>
        <p:txBody>
          <a:bodyPr/>
          <a:lstStyle/>
          <a:p>
            <a:fld id="{7A777AA3-21A2-4327-9824-588DE38F5393}" type="datetimeFigureOut">
              <a:rPr lang="en-IN" smtClean="0"/>
              <a:pPr/>
              <a:t>25-01-2022</a:t>
            </a:fld>
            <a:endParaRPr lang="en-IN"/>
          </a:p>
        </p:txBody>
      </p:sp>
      <p:sp>
        <p:nvSpPr>
          <p:cNvPr id="5" name="Footer Placeholder 4">
            <a:extLst>
              <a:ext uri="{FF2B5EF4-FFF2-40B4-BE49-F238E27FC236}">
                <a16:creationId xmlns:a16="http://schemas.microsoft.com/office/drawing/2014/main" xmlns="" id="{2C41B5F7-FFAF-4881-A55A-8292A5DC81F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F1F038BB-1723-4BF9-BE7E-BD4EDC1DBEAE}"/>
              </a:ext>
            </a:extLst>
          </p:cNvPr>
          <p:cNvSpPr>
            <a:spLocks noGrp="1"/>
          </p:cNvSpPr>
          <p:nvPr>
            <p:ph type="sldNum" sz="quarter" idx="12"/>
          </p:nvPr>
        </p:nvSpPr>
        <p:spPr/>
        <p:txBody>
          <a:body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2642284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C5D4B8-4591-4076-875C-D99727F8FD3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57CF3CAC-A010-49CC-91BB-D6F3393BD06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xmlns="" id="{B615221B-5C40-4828-A9C3-991D81719EF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xmlns="" id="{992A4775-9B83-4EA4-8ECB-BBE208925378}"/>
              </a:ext>
            </a:extLst>
          </p:cNvPr>
          <p:cNvSpPr>
            <a:spLocks noGrp="1"/>
          </p:cNvSpPr>
          <p:nvPr>
            <p:ph type="dt" sz="half" idx="10"/>
          </p:nvPr>
        </p:nvSpPr>
        <p:spPr/>
        <p:txBody>
          <a:bodyPr/>
          <a:lstStyle/>
          <a:p>
            <a:fld id="{7A777AA3-21A2-4327-9824-588DE38F5393}" type="datetimeFigureOut">
              <a:rPr lang="en-IN" smtClean="0"/>
              <a:pPr/>
              <a:t>25-01-2022</a:t>
            </a:fld>
            <a:endParaRPr lang="en-IN"/>
          </a:p>
        </p:txBody>
      </p:sp>
      <p:sp>
        <p:nvSpPr>
          <p:cNvPr id="6" name="Footer Placeholder 5">
            <a:extLst>
              <a:ext uri="{FF2B5EF4-FFF2-40B4-BE49-F238E27FC236}">
                <a16:creationId xmlns:a16="http://schemas.microsoft.com/office/drawing/2014/main" xmlns="" id="{B4BCEF89-A06B-45D4-A4FA-5AC9788497D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1C2E8333-8161-4A0C-B1EA-6E42796106A5}"/>
              </a:ext>
            </a:extLst>
          </p:cNvPr>
          <p:cNvSpPr>
            <a:spLocks noGrp="1"/>
          </p:cNvSpPr>
          <p:nvPr>
            <p:ph type="sldNum" sz="quarter" idx="12"/>
          </p:nvPr>
        </p:nvSpPr>
        <p:spPr/>
        <p:txBody>
          <a:body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2763228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952504-2A58-40CA-BFBB-0D277DD4C85F}"/>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0FA7808F-FBF6-4DB8-B67B-708C8EBDA4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5950F6F7-9AA0-474D-A621-8DA0F96E1FE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xmlns="" id="{04001665-6ED3-4D63-93F2-C4C9DBFFE0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E2D2CB52-591C-4550-A7E3-9E663FCE595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xmlns="" id="{53907B2E-9E69-4065-B827-79280F99798C}"/>
              </a:ext>
            </a:extLst>
          </p:cNvPr>
          <p:cNvSpPr>
            <a:spLocks noGrp="1"/>
          </p:cNvSpPr>
          <p:nvPr>
            <p:ph type="dt" sz="half" idx="10"/>
          </p:nvPr>
        </p:nvSpPr>
        <p:spPr/>
        <p:txBody>
          <a:bodyPr/>
          <a:lstStyle/>
          <a:p>
            <a:fld id="{7A777AA3-21A2-4327-9824-588DE38F5393}" type="datetimeFigureOut">
              <a:rPr lang="en-IN" smtClean="0"/>
              <a:pPr/>
              <a:t>25-01-2022</a:t>
            </a:fld>
            <a:endParaRPr lang="en-IN"/>
          </a:p>
        </p:txBody>
      </p:sp>
      <p:sp>
        <p:nvSpPr>
          <p:cNvPr id="8" name="Footer Placeholder 7">
            <a:extLst>
              <a:ext uri="{FF2B5EF4-FFF2-40B4-BE49-F238E27FC236}">
                <a16:creationId xmlns:a16="http://schemas.microsoft.com/office/drawing/2014/main" xmlns="" id="{7207DB64-69AC-4FA2-9806-A7E8666C596F}"/>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xmlns="" id="{7FB934BF-9D40-45D6-9066-2CC72D87902A}"/>
              </a:ext>
            </a:extLst>
          </p:cNvPr>
          <p:cNvSpPr>
            <a:spLocks noGrp="1"/>
          </p:cNvSpPr>
          <p:nvPr>
            <p:ph type="sldNum" sz="quarter" idx="12"/>
          </p:nvPr>
        </p:nvSpPr>
        <p:spPr/>
        <p:txBody>
          <a:body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2358983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86E2F5-CDD6-4EBB-83C4-776AE9F0F6B6}"/>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xmlns="" id="{F225356F-5A4B-4D2F-95EB-E8FD68E1E440}"/>
              </a:ext>
            </a:extLst>
          </p:cNvPr>
          <p:cNvSpPr>
            <a:spLocks noGrp="1"/>
          </p:cNvSpPr>
          <p:nvPr>
            <p:ph type="dt" sz="half" idx="10"/>
          </p:nvPr>
        </p:nvSpPr>
        <p:spPr/>
        <p:txBody>
          <a:bodyPr/>
          <a:lstStyle/>
          <a:p>
            <a:fld id="{7A777AA3-21A2-4327-9824-588DE38F5393}" type="datetimeFigureOut">
              <a:rPr lang="en-IN" smtClean="0"/>
              <a:pPr/>
              <a:t>25-01-2022</a:t>
            </a:fld>
            <a:endParaRPr lang="en-IN"/>
          </a:p>
        </p:txBody>
      </p:sp>
      <p:sp>
        <p:nvSpPr>
          <p:cNvPr id="4" name="Footer Placeholder 3">
            <a:extLst>
              <a:ext uri="{FF2B5EF4-FFF2-40B4-BE49-F238E27FC236}">
                <a16:creationId xmlns:a16="http://schemas.microsoft.com/office/drawing/2014/main" xmlns="" id="{F198E3CF-3657-44BC-A211-8A305F2C2E6D}"/>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xmlns="" id="{B399E6A2-D44F-4260-9B6A-B3763DDD7BF9}"/>
              </a:ext>
            </a:extLst>
          </p:cNvPr>
          <p:cNvSpPr>
            <a:spLocks noGrp="1"/>
          </p:cNvSpPr>
          <p:nvPr>
            <p:ph type="sldNum" sz="quarter" idx="12"/>
          </p:nvPr>
        </p:nvSpPr>
        <p:spPr/>
        <p:txBody>
          <a:body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3160402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5220527D-4854-4ABE-BC27-6672FBCF9326}"/>
              </a:ext>
            </a:extLst>
          </p:cNvPr>
          <p:cNvSpPr>
            <a:spLocks noGrp="1"/>
          </p:cNvSpPr>
          <p:nvPr>
            <p:ph type="dt" sz="half" idx="10"/>
          </p:nvPr>
        </p:nvSpPr>
        <p:spPr/>
        <p:txBody>
          <a:bodyPr/>
          <a:lstStyle/>
          <a:p>
            <a:fld id="{7A777AA3-21A2-4327-9824-588DE38F5393}" type="datetimeFigureOut">
              <a:rPr lang="en-IN" smtClean="0"/>
              <a:pPr/>
              <a:t>25-01-2022</a:t>
            </a:fld>
            <a:endParaRPr lang="en-IN"/>
          </a:p>
        </p:txBody>
      </p:sp>
      <p:sp>
        <p:nvSpPr>
          <p:cNvPr id="3" name="Footer Placeholder 2">
            <a:extLst>
              <a:ext uri="{FF2B5EF4-FFF2-40B4-BE49-F238E27FC236}">
                <a16:creationId xmlns:a16="http://schemas.microsoft.com/office/drawing/2014/main" xmlns="" id="{4B7794FF-176E-4FAA-82BC-E1EC4F2A0FF4}"/>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xmlns="" id="{2FDDB779-1001-4C6C-9737-071A7B6AFFC4}"/>
              </a:ext>
            </a:extLst>
          </p:cNvPr>
          <p:cNvSpPr>
            <a:spLocks noGrp="1"/>
          </p:cNvSpPr>
          <p:nvPr>
            <p:ph type="sldNum" sz="quarter" idx="12"/>
          </p:nvPr>
        </p:nvSpPr>
        <p:spPr/>
        <p:txBody>
          <a:body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2425252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CB7215-3FEC-4C2A-AC3E-041327E00A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08931A72-F338-4EE1-8765-F3A4E91BC7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xmlns="" id="{33DD7D2A-E1DF-4FB9-B763-EB68DF9E9E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5D5A39C-9744-4E2D-9BF0-3129046B80B8}"/>
              </a:ext>
            </a:extLst>
          </p:cNvPr>
          <p:cNvSpPr>
            <a:spLocks noGrp="1"/>
          </p:cNvSpPr>
          <p:nvPr>
            <p:ph type="dt" sz="half" idx="10"/>
          </p:nvPr>
        </p:nvSpPr>
        <p:spPr/>
        <p:txBody>
          <a:bodyPr/>
          <a:lstStyle/>
          <a:p>
            <a:fld id="{7A777AA3-21A2-4327-9824-588DE38F5393}" type="datetimeFigureOut">
              <a:rPr lang="en-IN" smtClean="0"/>
              <a:pPr/>
              <a:t>25-01-2022</a:t>
            </a:fld>
            <a:endParaRPr lang="en-IN"/>
          </a:p>
        </p:txBody>
      </p:sp>
      <p:sp>
        <p:nvSpPr>
          <p:cNvPr id="6" name="Footer Placeholder 5">
            <a:extLst>
              <a:ext uri="{FF2B5EF4-FFF2-40B4-BE49-F238E27FC236}">
                <a16:creationId xmlns:a16="http://schemas.microsoft.com/office/drawing/2014/main" xmlns="" id="{E9A96A75-E86D-42E2-A8D0-84ED0D304B6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422ECFFB-9E1C-4B80-AD86-24EB70A250F2}"/>
              </a:ext>
            </a:extLst>
          </p:cNvPr>
          <p:cNvSpPr>
            <a:spLocks noGrp="1"/>
          </p:cNvSpPr>
          <p:nvPr>
            <p:ph type="sldNum" sz="quarter" idx="12"/>
          </p:nvPr>
        </p:nvSpPr>
        <p:spPr/>
        <p:txBody>
          <a:body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2384589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93F010-3B76-41EA-9C82-DB26745F17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xmlns="" id="{C7CE74C4-A765-4CBD-AF4A-898CA5A60C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xmlns="" id="{B5BAA355-D49C-4D11-B042-3E9947C877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0E0D957-3217-4F52-8BC4-4617862D39C6}"/>
              </a:ext>
            </a:extLst>
          </p:cNvPr>
          <p:cNvSpPr>
            <a:spLocks noGrp="1"/>
          </p:cNvSpPr>
          <p:nvPr>
            <p:ph type="dt" sz="half" idx="10"/>
          </p:nvPr>
        </p:nvSpPr>
        <p:spPr/>
        <p:txBody>
          <a:bodyPr/>
          <a:lstStyle/>
          <a:p>
            <a:fld id="{7A777AA3-21A2-4327-9824-588DE38F5393}" type="datetimeFigureOut">
              <a:rPr lang="en-IN" smtClean="0"/>
              <a:pPr/>
              <a:t>25-01-2022</a:t>
            </a:fld>
            <a:endParaRPr lang="en-IN"/>
          </a:p>
        </p:txBody>
      </p:sp>
      <p:sp>
        <p:nvSpPr>
          <p:cNvPr id="6" name="Footer Placeholder 5">
            <a:extLst>
              <a:ext uri="{FF2B5EF4-FFF2-40B4-BE49-F238E27FC236}">
                <a16:creationId xmlns:a16="http://schemas.microsoft.com/office/drawing/2014/main" xmlns="" id="{7C4D947C-FC5B-4BB9-9E57-1A054BF01CA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B44CEF2B-DC8B-4641-ADC2-C530D5ABE91D}"/>
              </a:ext>
            </a:extLst>
          </p:cNvPr>
          <p:cNvSpPr>
            <a:spLocks noGrp="1"/>
          </p:cNvSpPr>
          <p:nvPr>
            <p:ph type="sldNum" sz="quarter" idx="12"/>
          </p:nvPr>
        </p:nvSpPr>
        <p:spPr/>
        <p:txBody>
          <a:body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4117310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40E0D22-B1CA-441F-BB1D-44E33694A2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FBE8E57E-596F-4FE5-9726-F7CAA48567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1FC6B6E9-275B-4732-8489-D69DB416EB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777AA3-21A2-4327-9824-588DE38F5393}" type="datetimeFigureOut">
              <a:rPr lang="en-IN" smtClean="0"/>
              <a:pPr/>
              <a:t>25-01-2022</a:t>
            </a:fld>
            <a:endParaRPr lang="en-IN"/>
          </a:p>
        </p:txBody>
      </p:sp>
      <p:sp>
        <p:nvSpPr>
          <p:cNvPr id="5" name="Footer Placeholder 4">
            <a:extLst>
              <a:ext uri="{FF2B5EF4-FFF2-40B4-BE49-F238E27FC236}">
                <a16:creationId xmlns:a16="http://schemas.microsoft.com/office/drawing/2014/main" xmlns="" id="{A7E88DB5-CC2C-4747-81EE-C8D2E9C0CB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xmlns="" id="{213B53C7-F972-4D8E-9799-85A828DBCC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772924-5291-48CC-AB3B-0D6F126AD7DC}" type="slidenum">
              <a:rPr lang="en-IN" smtClean="0"/>
              <a:pPr/>
              <a:t>‹#›</a:t>
            </a:fld>
            <a:endParaRPr lang="en-IN"/>
          </a:p>
        </p:txBody>
      </p:sp>
    </p:spTree>
    <p:extLst>
      <p:ext uri="{BB962C8B-B14F-4D97-AF65-F5344CB8AC3E}">
        <p14:creationId xmlns:p14="http://schemas.microsoft.com/office/powerpoint/2010/main" xmlns="" val="1569328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558129" y="434162"/>
            <a:ext cx="11075745"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670560" y="4985590"/>
            <a:ext cx="1091184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670560" y="530352"/>
            <a:ext cx="1091184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5035104" y="6111876"/>
            <a:ext cx="3048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A777AA3-21A2-4327-9824-588DE38F5393}" type="datetimeFigureOut">
              <a:rPr lang="en-IN" smtClean="0"/>
              <a:pPr/>
              <a:t>25-01-2022</a:t>
            </a:fld>
            <a:endParaRPr lang="en-IN"/>
          </a:p>
        </p:txBody>
      </p:sp>
      <p:sp>
        <p:nvSpPr>
          <p:cNvPr id="18" name="Footer Placeholder 17"/>
          <p:cNvSpPr>
            <a:spLocks noGrp="1"/>
          </p:cNvSpPr>
          <p:nvPr>
            <p:ph type="ftr" sz="quarter" idx="3"/>
          </p:nvPr>
        </p:nvSpPr>
        <p:spPr>
          <a:xfrm>
            <a:off x="8083104" y="6111876"/>
            <a:ext cx="3048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IN"/>
          </a:p>
        </p:txBody>
      </p:sp>
      <p:sp>
        <p:nvSpPr>
          <p:cNvPr id="5" name="Slide Number Placeholder 4"/>
          <p:cNvSpPr>
            <a:spLocks noGrp="1"/>
          </p:cNvSpPr>
          <p:nvPr>
            <p:ph type="sldNum" sz="quarter" idx="4"/>
          </p:nvPr>
        </p:nvSpPr>
        <p:spPr>
          <a:xfrm>
            <a:off x="11131104" y="6111876"/>
            <a:ext cx="6096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9772924-5291-48CC-AB3B-0D6F126AD7DC}"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391920"/>
            <a:ext cx="7772400" cy="1696720"/>
          </a:xfrm>
        </p:spPr>
        <p:txBody>
          <a:bodyPr/>
          <a:lstStyle/>
          <a:p>
            <a:r>
              <a:rPr lang="en-IN" dirty="0">
                <a:latin typeface="Times New Roman" pitchFamily="18" charset="0"/>
                <a:cs typeface="Times New Roman" pitchFamily="18" charset="0"/>
              </a:rPr>
              <a:t>ADDUCTOR CANAL </a:t>
            </a:r>
            <a:endParaRPr lang="en-US" dirty="0"/>
          </a:p>
        </p:txBody>
      </p:sp>
      <p:sp>
        <p:nvSpPr>
          <p:cNvPr id="3" name="Subtitle 2"/>
          <p:cNvSpPr>
            <a:spLocks noGrp="1"/>
          </p:cNvSpPr>
          <p:nvPr>
            <p:ph type="subTitle" idx="1"/>
          </p:nvPr>
        </p:nvSpPr>
        <p:spPr>
          <a:xfrm>
            <a:off x="5867400" y="3886200"/>
            <a:ext cx="4724400" cy="2819400"/>
          </a:xfrm>
        </p:spPr>
        <p:txBody>
          <a:bodyPr>
            <a:normAutofit/>
          </a:bodyPr>
          <a:lstStyle/>
          <a:p>
            <a:pPr algn="l"/>
            <a:r>
              <a:rPr lang="en-US" dirty="0">
                <a:solidFill>
                  <a:schemeClr val="tx1"/>
                </a:solidFill>
              </a:rPr>
              <a:t>By</a:t>
            </a:r>
            <a:r>
              <a:rPr lang="en-US" dirty="0"/>
              <a:t> </a:t>
            </a:r>
          </a:p>
          <a:p>
            <a:pPr algn="r"/>
            <a:r>
              <a:rPr lang="en-US" sz="2800" dirty="0">
                <a:solidFill>
                  <a:schemeClr val="tx1"/>
                </a:solidFill>
                <a:latin typeface="Times New Roman" panose="02020603050405020304" pitchFamily="18" charset="0"/>
                <a:cs typeface="Times New Roman" panose="02020603050405020304" pitchFamily="18" charset="0"/>
              </a:rPr>
              <a:t>Dr. Berlina Terrence Mary. D</a:t>
            </a:r>
          </a:p>
          <a:p>
            <a:pPr algn="r"/>
            <a:r>
              <a:rPr lang="en-US" sz="2800" dirty="0">
                <a:solidFill>
                  <a:schemeClr val="tx1"/>
                </a:solidFill>
                <a:latin typeface="Times New Roman" panose="02020603050405020304" pitchFamily="18" charset="0"/>
                <a:cs typeface="Times New Roman" panose="02020603050405020304" pitchFamily="18" charset="0"/>
              </a:rPr>
              <a:t>Assistant professor </a:t>
            </a:r>
          </a:p>
          <a:p>
            <a:pPr algn="r"/>
            <a:r>
              <a:rPr lang="en-US" sz="2800" dirty="0">
                <a:solidFill>
                  <a:schemeClr val="tx1"/>
                </a:solidFill>
                <a:latin typeface="Times New Roman" panose="02020603050405020304" pitchFamily="18" charset="0"/>
                <a:cs typeface="Times New Roman" panose="02020603050405020304" pitchFamily="18" charset="0"/>
              </a:rPr>
              <a:t>	Dept of Anatomy</a:t>
            </a:r>
          </a:p>
          <a:p>
            <a:pPr algn="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2EA6A3A-4C5E-400B-9DE5-A73F18E5368B}"/>
              </a:ext>
            </a:extLst>
          </p:cNvPr>
          <p:cNvSpPr>
            <a:spLocks noGrp="1"/>
          </p:cNvSpPr>
          <p:nvPr>
            <p:ph idx="1"/>
          </p:nvPr>
        </p:nvSpPr>
        <p:spPr>
          <a:xfrm>
            <a:off x="838200" y="426720"/>
            <a:ext cx="10515600" cy="6167120"/>
          </a:xfrm>
        </p:spPr>
        <p:txBody>
          <a:bodyPr>
            <a:normAutofit fontScale="92500" lnSpcReduction="10000"/>
          </a:bodyPr>
          <a:lstStyle/>
          <a:p>
            <a:pPr marL="0" indent="0">
              <a:buNone/>
            </a:pPr>
            <a:endParaRPr lang="en-US" b="1" dirty="0">
              <a:latin typeface="Arial Narrow" panose="020B0606020202030204" pitchFamily="34" charset="0"/>
            </a:endParaRPr>
          </a:p>
          <a:p>
            <a:pPr marL="0" indent="0">
              <a:buNone/>
            </a:pPr>
            <a:r>
              <a:rPr lang="en-US" b="1" dirty="0">
                <a:latin typeface="Arial Narrow" panose="020B0606020202030204" pitchFamily="34" charset="0"/>
              </a:rPr>
              <a:t>Synonyms :</a:t>
            </a:r>
          </a:p>
          <a:p>
            <a:pPr marL="0" indent="0">
              <a:buNone/>
            </a:pPr>
            <a:r>
              <a:rPr lang="en-US" b="1" dirty="0">
                <a:latin typeface="Arial Narrow" panose="020B0606020202030204" pitchFamily="34" charset="0"/>
              </a:rPr>
              <a:t>		 </a:t>
            </a:r>
            <a:r>
              <a:rPr lang="en-US" dirty="0">
                <a:latin typeface="Arial Narrow" panose="020B0606020202030204" pitchFamily="34" charset="0"/>
              </a:rPr>
              <a:t>Hunter’s canal, </a:t>
            </a:r>
            <a:r>
              <a:rPr lang="en-US" dirty="0" err="1">
                <a:latin typeface="Arial Narrow" panose="020B0606020202030204" pitchFamily="34" charset="0"/>
              </a:rPr>
              <a:t>subsartorial</a:t>
            </a:r>
            <a:r>
              <a:rPr lang="en-US" dirty="0">
                <a:latin typeface="Arial Narrow" panose="020B0606020202030204" pitchFamily="34" charset="0"/>
              </a:rPr>
              <a:t> canal.</a:t>
            </a:r>
          </a:p>
          <a:p>
            <a:pPr marL="0" indent="0">
              <a:buNone/>
            </a:pPr>
            <a:r>
              <a:rPr lang="en-US" b="1" dirty="0">
                <a:latin typeface="Arial Narrow" panose="020B0606020202030204" pitchFamily="34" charset="0"/>
              </a:rPr>
              <a:t>Definition : </a:t>
            </a:r>
          </a:p>
          <a:p>
            <a:pPr marL="0" indent="0">
              <a:buNone/>
            </a:pPr>
            <a:r>
              <a:rPr lang="en-US" b="1" dirty="0">
                <a:latin typeface="Arial Narrow" panose="020B0606020202030204" pitchFamily="34" charset="0"/>
              </a:rPr>
              <a:t>		</a:t>
            </a:r>
            <a:r>
              <a:rPr lang="en-US" dirty="0">
                <a:latin typeface="Arial Narrow" panose="020B0606020202030204" pitchFamily="34" charset="0"/>
              </a:rPr>
              <a:t>It is an intermuscular space.</a:t>
            </a:r>
          </a:p>
          <a:p>
            <a:pPr marL="0" indent="0">
              <a:buNone/>
            </a:pPr>
            <a:r>
              <a:rPr lang="en-US" b="1" dirty="0">
                <a:latin typeface="Arial Narrow" panose="020B0606020202030204" pitchFamily="34" charset="0"/>
              </a:rPr>
              <a:t>Location : </a:t>
            </a:r>
          </a:p>
          <a:p>
            <a:pPr marL="0" indent="0">
              <a:buNone/>
            </a:pPr>
            <a:r>
              <a:rPr lang="en-US" b="1" dirty="0">
                <a:latin typeface="Arial Narrow" panose="020B0606020202030204" pitchFamily="34" charset="0"/>
              </a:rPr>
              <a:t>		</a:t>
            </a:r>
            <a:r>
              <a:rPr lang="en-US" dirty="0">
                <a:latin typeface="Arial Narrow" panose="020B0606020202030204" pitchFamily="34" charset="0"/>
              </a:rPr>
              <a:t>Situated on the medial side of the middle one-third of the thigh.</a:t>
            </a:r>
          </a:p>
          <a:p>
            <a:pPr marL="0" indent="0" algn="just" fontAlgn="auto">
              <a:lnSpc>
                <a:spcPct val="150000"/>
              </a:lnSpc>
              <a:spcBef>
                <a:spcPts val="0"/>
              </a:spcBef>
              <a:spcAft>
                <a:spcPts val="600"/>
              </a:spcAft>
              <a:buNone/>
              <a:defRPr/>
            </a:pPr>
            <a:r>
              <a:rPr lang="en-US" sz="2800" b="1" dirty="0">
                <a:latin typeface="Arial Narrow" panose="020B0606020202030204" pitchFamily="34" charset="0"/>
              </a:rPr>
              <a:t>Shape :</a:t>
            </a:r>
          </a:p>
          <a:p>
            <a:pPr marL="0" indent="0" algn="just" fontAlgn="auto">
              <a:spcBef>
                <a:spcPts val="0"/>
              </a:spcBef>
              <a:spcAft>
                <a:spcPts val="600"/>
              </a:spcAft>
              <a:buNone/>
              <a:defRPr/>
            </a:pPr>
            <a:r>
              <a:rPr lang="en-US" sz="2800" dirty="0">
                <a:latin typeface="Arial Narrow" panose="020B0606020202030204" pitchFamily="34" charset="0"/>
              </a:rPr>
              <a:t>		The canal is triangular on cross-section. </a:t>
            </a:r>
          </a:p>
          <a:p>
            <a:pPr marL="0" indent="0" algn="just">
              <a:buNone/>
            </a:pPr>
            <a:r>
              <a:rPr lang="en-US" b="1" dirty="0">
                <a:latin typeface="Arial Narrow" panose="020B0606020202030204" pitchFamily="34" charset="0"/>
              </a:rPr>
              <a:t>Extent : </a:t>
            </a:r>
          </a:p>
          <a:p>
            <a:pPr marL="0" indent="0" algn="just">
              <a:lnSpc>
                <a:spcPct val="150000"/>
              </a:lnSpc>
              <a:buNone/>
            </a:pPr>
            <a:r>
              <a:rPr lang="en-US" dirty="0">
                <a:latin typeface="Arial Narrow" panose="020B0606020202030204" pitchFamily="34" charset="0"/>
              </a:rPr>
              <a:t>		</a:t>
            </a:r>
            <a:r>
              <a:rPr lang="en-US" sz="2800" b="1" i="1" dirty="0">
                <a:latin typeface="Arial Narrow" panose="020B0606020202030204" pitchFamily="34" charset="0"/>
              </a:rPr>
              <a:t>Above : </a:t>
            </a:r>
            <a:r>
              <a:rPr lang="en-US" sz="2800" dirty="0">
                <a:latin typeface="Arial Narrow" panose="020B0606020202030204" pitchFamily="34" charset="0"/>
              </a:rPr>
              <a:t>The canal extends from the apex of the femoral triangle. 		 	</a:t>
            </a:r>
            <a:r>
              <a:rPr lang="en-US" sz="2800" b="1" i="1" dirty="0">
                <a:latin typeface="Arial Narrow" panose="020B0606020202030204" pitchFamily="34" charset="0"/>
              </a:rPr>
              <a:t>Below : </a:t>
            </a:r>
            <a:r>
              <a:rPr lang="en-US" dirty="0">
                <a:latin typeface="Arial Narrow" panose="020B0606020202030204" pitchFamily="34" charset="0"/>
              </a:rPr>
              <a:t>T</a:t>
            </a:r>
            <a:r>
              <a:rPr lang="en-US" sz="2800" dirty="0">
                <a:latin typeface="Arial Narrow" panose="020B0606020202030204" pitchFamily="34" charset="0"/>
              </a:rPr>
              <a:t>o the tendinous opening in the adductor magnus. </a:t>
            </a:r>
          </a:p>
          <a:p>
            <a:pPr marL="0" indent="0" algn="just">
              <a:lnSpc>
                <a:spcPct val="150000"/>
              </a:lnSpc>
              <a:buNone/>
            </a:pPr>
            <a:endParaRPr lang="en-US" dirty="0">
              <a:latin typeface="Arial Narrow" panose="020B0606020202030204" pitchFamily="34" charset="0"/>
            </a:endParaRPr>
          </a:p>
          <a:p>
            <a:pPr marL="0" indent="0" algn="just" fontAlgn="auto">
              <a:spcBef>
                <a:spcPts val="0"/>
              </a:spcBef>
              <a:spcAft>
                <a:spcPts val="600"/>
              </a:spcAft>
              <a:buNone/>
              <a:defRPr/>
            </a:pPr>
            <a:endParaRPr lang="en-US" dirty="0">
              <a:latin typeface="Arial Narrow" panose="020B0606020202030204" pitchFamily="34" charset="0"/>
            </a:endParaRPr>
          </a:p>
          <a:p>
            <a:pPr marL="0" indent="0">
              <a:buNone/>
            </a:pPr>
            <a:endParaRPr lang="en-IN" dirty="0">
              <a:latin typeface="Arial Narrow" panose="020B0606020202030204" pitchFamily="34" charset="0"/>
            </a:endParaRPr>
          </a:p>
        </p:txBody>
      </p:sp>
    </p:spTree>
    <p:extLst>
      <p:ext uri="{BB962C8B-B14F-4D97-AF65-F5344CB8AC3E}">
        <p14:creationId xmlns:p14="http://schemas.microsoft.com/office/powerpoint/2010/main" xmlns="" val="2087445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EA9BED-8E7F-4BB1-BB07-9ED1ECDB6E10}"/>
              </a:ext>
            </a:extLst>
          </p:cNvPr>
          <p:cNvSpPr>
            <a:spLocks noGrp="1"/>
          </p:cNvSpPr>
          <p:nvPr>
            <p:ph type="title"/>
          </p:nvPr>
        </p:nvSpPr>
        <p:spPr>
          <a:xfrm>
            <a:off x="838200" y="365125"/>
            <a:ext cx="10515600" cy="1087755"/>
          </a:xfrm>
        </p:spPr>
        <p:txBody>
          <a:bodyPr>
            <a:normAutofit fontScale="90000"/>
          </a:bodyPr>
          <a:lstStyle/>
          <a:p>
            <a:r>
              <a:rPr lang="en-US" sz="3200" b="1" dirty="0">
                <a:latin typeface="Arial Narrow" panose="020B0606020202030204" pitchFamily="34" charset="0"/>
              </a:rPr>
              <a:t/>
            </a:r>
            <a:br>
              <a:rPr lang="en-US" sz="3200" b="1" dirty="0">
                <a:latin typeface="Arial Narrow" panose="020B0606020202030204" pitchFamily="34" charset="0"/>
              </a:rPr>
            </a:br>
            <a:r>
              <a:rPr lang="en-US" sz="3200" b="1" dirty="0">
                <a:latin typeface="Arial Narrow" panose="020B0606020202030204" pitchFamily="34" charset="0"/>
              </a:rPr>
              <a:t>Boundaries:</a:t>
            </a:r>
            <a:r>
              <a:rPr lang="en-US" sz="3200" b="1" dirty="0">
                <a:solidFill>
                  <a:srgbClr val="C00000"/>
                </a:solidFill>
                <a:latin typeface="Arial Narrow" panose="020B0606020202030204" pitchFamily="34" charset="0"/>
              </a:rPr>
              <a:t/>
            </a:r>
            <a:br>
              <a:rPr lang="en-US" sz="3200" b="1" dirty="0">
                <a:solidFill>
                  <a:srgbClr val="C00000"/>
                </a:solidFill>
                <a:latin typeface="Arial Narrow" panose="020B0606020202030204" pitchFamily="34" charset="0"/>
              </a:rPr>
            </a:br>
            <a:endParaRPr lang="en-IN" sz="3200" dirty="0">
              <a:latin typeface="Arial Narrow" panose="020B0606020202030204" pitchFamily="34" charset="0"/>
            </a:endParaRPr>
          </a:p>
        </p:txBody>
      </p:sp>
      <p:sp>
        <p:nvSpPr>
          <p:cNvPr id="3" name="Content Placeholder 2">
            <a:extLst>
              <a:ext uri="{FF2B5EF4-FFF2-40B4-BE49-F238E27FC236}">
                <a16:creationId xmlns:a16="http://schemas.microsoft.com/office/drawing/2014/main" xmlns="" id="{49F8AECD-5AA7-42FD-9C1B-2BCE103374C7}"/>
              </a:ext>
            </a:extLst>
          </p:cNvPr>
          <p:cNvSpPr>
            <a:spLocks noGrp="1"/>
          </p:cNvSpPr>
          <p:nvPr>
            <p:ph idx="1"/>
          </p:nvPr>
        </p:nvSpPr>
        <p:spPr>
          <a:xfrm>
            <a:off x="838200" y="1452880"/>
            <a:ext cx="10515600" cy="4724083"/>
          </a:xfrm>
        </p:spPr>
        <p:txBody>
          <a:bodyPr>
            <a:normAutofit lnSpcReduction="10000"/>
          </a:bodyPr>
          <a:lstStyle/>
          <a:p>
            <a:pPr marL="0" indent="0" algn="just" fontAlgn="auto">
              <a:lnSpc>
                <a:spcPct val="150000"/>
              </a:lnSpc>
              <a:spcBef>
                <a:spcPts val="0"/>
              </a:spcBef>
              <a:spcAft>
                <a:spcPts val="600"/>
              </a:spcAft>
              <a:buNone/>
              <a:defRPr/>
            </a:pPr>
            <a:r>
              <a:rPr lang="en-US" sz="2800" dirty="0">
                <a:latin typeface="Arial Narrow" panose="020B0606020202030204" pitchFamily="34" charset="0"/>
              </a:rPr>
              <a:t>		It has </a:t>
            </a:r>
            <a:r>
              <a:rPr lang="en-US" sz="2800" i="1" dirty="0">
                <a:latin typeface="Arial Narrow" panose="020B0606020202030204" pitchFamily="34" charset="0"/>
              </a:rPr>
              <a:t>anterolateral, posteromedial and medial walls</a:t>
            </a:r>
            <a:r>
              <a:rPr lang="en-US" sz="2800" dirty="0">
                <a:latin typeface="Arial Narrow" panose="020B0606020202030204" pitchFamily="34" charset="0"/>
              </a:rPr>
              <a:t>.</a:t>
            </a:r>
          </a:p>
          <a:p>
            <a:pPr algn="just" fontAlgn="auto">
              <a:lnSpc>
                <a:spcPct val="150000"/>
              </a:lnSpc>
              <a:spcBef>
                <a:spcPts val="0"/>
              </a:spcBef>
              <a:spcAft>
                <a:spcPts val="600"/>
              </a:spcAft>
              <a:buFont typeface="Wingdings" panose="05000000000000000000" pitchFamily="2" charset="2"/>
              <a:buChar char="Ø"/>
              <a:defRPr/>
            </a:pPr>
            <a:r>
              <a:rPr lang="en-US" sz="2800" dirty="0">
                <a:latin typeface="Arial Narrow" panose="020B0606020202030204" pitchFamily="34" charset="0"/>
              </a:rPr>
              <a:t>	The </a:t>
            </a:r>
            <a:r>
              <a:rPr lang="en-US" sz="2800" i="1" dirty="0">
                <a:latin typeface="Arial Narrow" panose="020B0606020202030204" pitchFamily="34" charset="0"/>
              </a:rPr>
              <a:t>anterolateral wall </a:t>
            </a:r>
            <a:r>
              <a:rPr lang="en-US" sz="2800" dirty="0">
                <a:latin typeface="Arial Narrow" panose="020B0606020202030204" pitchFamily="34" charset="0"/>
              </a:rPr>
              <a:t>is formed by the vastus medialis.</a:t>
            </a:r>
          </a:p>
          <a:p>
            <a:pPr algn="just" fontAlgn="auto">
              <a:lnSpc>
                <a:spcPct val="150000"/>
              </a:lnSpc>
              <a:spcBef>
                <a:spcPts val="0"/>
              </a:spcBef>
              <a:spcAft>
                <a:spcPts val="600"/>
              </a:spcAft>
              <a:buFont typeface="Wingdings" panose="05000000000000000000" pitchFamily="2" charset="2"/>
              <a:buChar char="Ø"/>
              <a:defRPr/>
            </a:pPr>
            <a:r>
              <a:rPr lang="en-US" sz="2800" dirty="0">
                <a:latin typeface="Arial Narrow" panose="020B0606020202030204" pitchFamily="34" charset="0"/>
              </a:rPr>
              <a:t>	The </a:t>
            </a:r>
            <a:r>
              <a:rPr lang="en-US" sz="2800" i="1" dirty="0">
                <a:latin typeface="Arial Narrow" panose="020B0606020202030204" pitchFamily="34" charset="0"/>
              </a:rPr>
              <a:t>posteromedial wall </a:t>
            </a:r>
            <a:r>
              <a:rPr lang="en-US" sz="2800" dirty="0">
                <a:latin typeface="Arial Narrow" panose="020B0606020202030204" pitchFamily="34" charset="0"/>
              </a:rPr>
              <a:t>or floor is formed by the adductor longus, above, 	and the adductor magnus, below.</a:t>
            </a:r>
          </a:p>
          <a:p>
            <a:pPr algn="just">
              <a:lnSpc>
                <a:spcPct val="150000"/>
              </a:lnSpc>
              <a:spcBef>
                <a:spcPts val="0"/>
              </a:spcBef>
              <a:spcAft>
                <a:spcPts val="600"/>
              </a:spcAft>
              <a:buFont typeface="Wingdings" panose="05000000000000000000" pitchFamily="2" charset="2"/>
              <a:buChar char="Ø"/>
              <a:defRPr/>
            </a:pPr>
            <a:r>
              <a:rPr lang="en-US" sz="2800" dirty="0">
                <a:latin typeface="Arial Narrow" panose="020B0606020202030204" pitchFamily="34" charset="0"/>
              </a:rPr>
              <a:t>	The </a:t>
            </a:r>
            <a:r>
              <a:rPr lang="en-US" sz="2800" i="1" dirty="0">
                <a:latin typeface="Arial Narrow" panose="020B0606020202030204" pitchFamily="34" charset="0"/>
              </a:rPr>
              <a:t>medial wall or roof </a:t>
            </a:r>
            <a:r>
              <a:rPr lang="en-US" sz="2800" dirty="0">
                <a:latin typeface="Arial Narrow" panose="020B0606020202030204" pitchFamily="34" charset="0"/>
              </a:rPr>
              <a:t>is formed by a strong fibrous membrane joining 	the anterolateral and posteromedial walls. The roof is overlapped by the 	sartorius.</a:t>
            </a:r>
          </a:p>
          <a:p>
            <a:pPr marL="0" indent="0" algn="just" fontAlgn="auto">
              <a:spcBef>
                <a:spcPts val="0"/>
              </a:spcBef>
              <a:spcAft>
                <a:spcPts val="600"/>
              </a:spcAft>
              <a:buNone/>
              <a:defRPr/>
            </a:pPr>
            <a:endParaRPr lang="en-US" sz="2800" dirty="0">
              <a:latin typeface="Helvetica Narrow" pitchFamily="34" charset="0"/>
            </a:endParaRPr>
          </a:p>
          <a:p>
            <a:pPr marL="0" indent="0">
              <a:buNone/>
            </a:pPr>
            <a:endParaRPr lang="en-IN" dirty="0"/>
          </a:p>
        </p:txBody>
      </p:sp>
    </p:spTree>
    <p:extLst>
      <p:ext uri="{BB962C8B-B14F-4D97-AF65-F5344CB8AC3E}">
        <p14:creationId xmlns:p14="http://schemas.microsoft.com/office/powerpoint/2010/main" xmlns="" val="1059260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A743991-A2F1-469E-8D1A-923A4C92259F}"/>
              </a:ext>
            </a:extLst>
          </p:cNvPr>
          <p:cNvSpPr>
            <a:spLocks noGrp="1"/>
          </p:cNvSpPr>
          <p:nvPr>
            <p:ph idx="1"/>
          </p:nvPr>
        </p:nvSpPr>
        <p:spPr>
          <a:xfrm>
            <a:off x="838200" y="386080"/>
            <a:ext cx="10515600" cy="5790883"/>
          </a:xfrm>
        </p:spPr>
        <p:txBody>
          <a:bodyPr/>
          <a:lstStyle/>
          <a:p>
            <a:pPr marL="0" indent="0" algn="just">
              <a:lnSpc>
                <a:spcPct val="200000"/>
              </a:lnSpc>
              <a:buNone/>
            </a:pPr>
            <a:r>
              <a:rPr lang="en-US" dirty="0"/>
              <a:t>	</a:t>
            </a:r>
            <a:r>
              <a:rPr lang="en-US" dirty="0">
                <a:latin typeface="Arial Narrow" panose="020B0606020202030204" pitchFamily="34" charset="0"/>
              </a:rPr>
              <a:t>The </a:t>
            </a:r>
            <a:r>
              <a:rPr lang="en-US" dirty="0" err="1">
                <a:latin typeface="Arial Narrow" panose="020B0606020202030204" pitchFamily="34" charset="0"/>
              </a:rPr>
              <a:t>subsartorial</a:t>
            </a:r>
            <a:r>
              <a:rPr lang="en-US" dirty="0">
                <a:latin typeface="Arial Narrow" panose="020B0606020202030204" pitchFamily="34" charset="0"/>
              </a:rPr>
              <a:t> plexus of nerves lies on the fibrous roof of the canal under cover of the sartorius. The plexus is formed by branches from the medial cutaneous nerve of the thigh, the saphenous nerve, and the anterior division of the obturator nerve. It supplies the overlying fascia </a:t>
            </a:r>
            <a:r>
              <a:rPr lang="en-US" dirty="0" err="1">
                <a:latin typeface="Arial Narrow" panose="020B0606020202030204" pitchFamily="34" charset="0"/>
              </a:rPr>
              <a:t>lata</a:t>
            </a:r>
            <a:r>
              <a:rPr lang="en-US" dirty="0">
                <a:latin typeface="Arial Narrow" panose="020B0606020202030204" pitchFamily="34" charset="0"/>
              </a:rPr>
              <a:t> and the </a:t>
            </a:r>
            <a:r>
              <a:rPr lang="en-US" dirty="0" err="1">
                <a:latin typeface="Arial Narrow" panose="020B0606020202030204" pitchFamily="34" charset="0"/>
              </a:rPr>
              <a:t>neighbouring</a:t>
            </a:r>
            <a:r>
              <a:rPr lang="en-US" dirty="0">
                <a:latin typeface="Arial Narrow" panose="020B0606020202030204" pitchFamily="34" charset="0"/>
              </a:rPr>
              <a:t> skin.</a:t>
            </a:r>
            <a:endParaRPr lang="en-IN" dirty="0">
              <a:latin typeface="Arial Narrow" panose="020B0606020202030204" pitchFamily="34" charset="0"/>
            </a:endParaRPr>
          </a:p>
        </p:txBody>
      </p:sp>
    </p:spTree>
    <p:extLst>
      <p:ext uri="{BB962C8B-B14F-4D97-AF65-F5344CB8AC3E}">
        <p14:creationId xmlns:p14="http://schemas.microsoft.com/office/powerpoint/2010/main" xmlns="" val="787983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1B2820-2A4C-4E4A-96CE-D11C3016C4EB}"/>
              </a:ext>
            </a:extLst>
          </p:cNvPr>
          <p:cNvSpPr>
            <a:spLocks noGrp="1"/>
          </p:cNvSpPr>
          <p:nvPr>
            <p:ph type="title"/>
          </p:nvPr>
        </p:nvSpPr>
        <p:spPr>
          <a:xfrm>
            <a:off x="838200" y="365125"/>
            <a:ext cx="10515600" cy="803275"/>
          </a:xfrm>
        </p:spPr>
        <p:txBody>
          <a:bodyPr>
            <a:normAutofit fontScale="90000"/>
          </a:bodyPr>
          <a:lstStyle/>
          <a:p>
            <a:r>
              <a:rPr lang="en-US" sz="4400" b="1" dirty="0">
                <a:latin typeface="Arial Narrow" panose="020B0606020202030204" pitchFamily="34" charset="0"/>
              </a:rPr>
              <a:t/>
            </a:r>
            <a:br>
              <a:rPr lang="en-US" sz="4400" b="1" dirty="0">
                <a:latin typeface="Arial Narrow" panose="020B0606020202030204" pitchFamily="34" charset="0"/>
              </a:rPr>
            </a:br>
            <a:r>
              <a:rPr lang="en-US" sz="4400" b="1" dirty="0">
                <a:latin typeface="Arial Narrow" panose="020B0606020202030204" pitchFamily="34" charset="0"/>
              </a:rPr>
              <a:t>Contents</a:t>
            </a:r>
            <a:r>
              <a:rPr lang="en-US" sz="4400" b="1" dirty="0">
                <a:solidFill>
                  <a:srgbClr val="C00000"/>
                </a:solidFill>
                <a:latin typeface="Helvetica Narrow" pitchFamily="34" charset="0"/>
              </a:rPr>
              <a:t/>
            </a:r>
            <a:br>
              <a:rPr lang="en-US" sz="4400" b="1" dirty="0">
                <a:solidFill>
                  <a:srgbClr val="C00000"/>
                </a:solidFill>
                <a:latin typeface="Helvetica Narrow" pitchFamily="34" charset="0"/>
              </a:rPr>
            </a:br>
            <a:endParaRPr lang="en-IN" dirty="0"/>
          </a:p>
        </p:txBody>
      </p:sp>
      <p:sp>
        <p:nvSpPr>
          <p:cNvPr id="3" name="Content Placeholder 2">
            <a:extLst>
              <a:ext uri="{FF2B5EF4-FFF2-40B4-BE49-F238E27FC236}">
                <a16:creationId xmlns:a16="http://schemas.microsoft.com/office/drawing/2014/main" xmlns="" id="{B46FA1CB-C676-44B7-B7DE-78880D5306BC}"/>
              </a:ext>
            </a:extLst>
          </p:cNvPr>
          <p:cNvSpPr>
            <a:spLocks noGrp="1"/>
          </p:cNvSpPr>
          <p:nvPr>
            <p:ph idx="1"/>
          </p:nvPr>
        </p:nvSpPr>
        <p:spPr>
          <a:xfrm>
            <a:off x="838200" y="1483360"/>
            <a:ext cx="10515600" cy="4693603"/>
          </a:xfrm>
        </p:spPr>
        <p:txBody>
          <a:bodyPr>
            <a:normAutofit lnSpcReduction="10000"/>
          </a:bodyPr>
          <a:lstStyle/>
          <a:p>
            <a:pPr marL="971550" lvl="1" indent="-514350" algn="just">
              <a:lnSpc>
                <a:spcPct val="200000"/>
              </a:lnSpc>
              <a:spcBef>
                <a:spcPts val="0"/>
              </a:spcBef>
              <a:spcAft>
                <a:spcPts val="600"/>
              </a:spcAft>
              <a:buFont typeface="+mj-lt"/>
              <a:buAutoNum type="arabicPeriod"/>
              <a:defRPr/>
            </a:pPr>
            <a:r>
              <a:rPr lang="en-US" sz="2800" b="1" dirty="0">
                <a:latin typeface="Arial Narrow" panose="020B0606020202030204" pitchFamily="34" charset="0"/>
              </a:rPr>
              <a:t>The femoral artery </a:t>
            </a:r>
            <a:r>
              <a:rPr lang="en-US" sz="2800" dirty="0">
                <a:latin typeface="Arial Narrow" panose="020B0606020202030204" pitchFamily="34" charset="0"/>
              </a:rPr>
              <a:t>- Within the canal it gives off muscular    branches and a descending genicular branch. It enters the canal at the apex of the femoral triangle and leaves the adductor canal through the opening in adductor magnus muscle to continue as popliteal artery in the popliteal fossa.</a:t>
            </a:r>
          </a:p>
          <a:p>
            <a:pPr marL="0" indent="0" algn="just" fontAlgn="auto">
              <a:spcBef>
                <a:spcPts val="0"/>
              </a:spcBef>
              <a:spcAft>
                <a:spcPts val="600"/>
              </a:spcAft>
              <a:buNone/>
              <a:defRPr/>
            </a:pPr>
            <a:r>
              <a:rPr lang="en-US" sz="2800" dirty="0">
                <a:latin typeface="Helvetica Narrow" pitchFamily="34" charset="0"/>
              </a:rPr>
              <a:t>	</a:t>
            </a:r>
            <a:endParaRPr lang="en-IN" dirty="0"/>
          </a:p>
        </p:txBody>
      </p:sp>
    </p:spTree>
    <p:extLst>
      <p:ext uri="{BB962C8B-B14F-4D97-AF65-F5344CB8AC3E}">
        <p14:creationId xmlns:p14="http://schemas.microsoft.com/office/powerpoint/2010/main" xmlns="" val="1957612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FCA2241-0945-454D-B45C-4ED394F98E33}"/>
              </a:ext>
            </a:extLst>
          </p:cNvPr>
          <p:cNvSpPr>
            <a:spLocks noGrp="1"/>
          </p:cNvSpPr>
          <p:nvPr>
            <p:ph idx="1"/>
          </p:nvPr>
        </p:nvSpPr>
        <p:spPr>
          <a:xfrm>
            <a:off x="838200" y="579120"/>
            <a:ext cx="10515600" cy="5597843"/>
          </a:xfrm>
        </p:spPr>
        <p:txBody>
          <a:bodyPr/>
          <a:lstStyle/>
          <a:p>
            <a:pPr marL="0" indent="0">
              <a:buNone/>
            </a:pPr>
            <a:r>
              <a:rPr lang="en-US" dirty="0">
                <a:latin typeface="Arial Narrow" panose="020B0606020202030204" pitchFamily="34" charset="0"/>
              </a:rPr>
              <a:t>	</a:t>
            </a:r>
          </a:p>
          <a:p>
            <a:pPr marL="0" indent="0" algn="just">
              <a:lnSpc>
                <a:spcPct val="200000"/>
              </a:lnSpc>
              <a:buNone/>
            </a:pPr>
            <a:r>
              <a:rPr lang="en-US" dirty="0">
                <a:latin typeface="Arial Narrow" panose="020B0606020202030204" pitchFamily="34" charset="0"/>
              </a:rPr>
              <a:t>	</a:t>
            </a:r>
            <a:r>
              <a:rPr lang="en-US" b="1" dirty="0">
                <a:latin typeface="Arial Narrow" panose="020B0606020202030204" pitchFamily="34" charset="0"/>
              </a:rPr>
              <a:t>2.     </a:t>
            </a:r>
            <a:r>
              <a:rPr lang="en-US" sz="2800" b="1" dirty="0">
                <a:latin typeface="Arial Narrow" panose="020B0606020202030204" pitchFamily="34" charset="0"/>
              </a:rPr>
              <a:t>Femoral vein </a:t>
            </a:r>
            <a:r>
              <a:rPr lang="en-US" sz="2800" dirty="0">
                <a:latin typeface="Arial Narrow" panose="020B0606020202030204" pitchFamily="34" charset="0"/>
              </a:rPr>
              <a:t>begins as the upward continuation of popliteal 		        vein from the popliteal fossa. It lies posterior to the femoral 		        artery in the upper part and lateral to the artery in  the lower part 	        	       of the canal.</a:t>
            </a:r>
          </a:p>
          <a:p>
            <a:pPr marL="0" indent="0">
              <a:buNone/>
            </a:pPr>
            <a:endParaRPr lang="en-IN" dirty="0"/>
          </a:p>
        </p:txBody>
      </p:sp>
    </p:spTree>
    <p:extLst>
      <p:ext uri="{BB962C8B-B14F-4D97-AF65-F5344CB8AC3E}">
        <p14:creationId xmlns:p14="http://schemas.microsoft.com/office/powerpoint/2010/main" xmlns="" val="1590603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79B9648-1767-4DE3-86D4-3203B9137977}"/>
              </a:ext>
            </a:extLst>
          </p:cNvPr>
          <p:cNvSpPr>
            <a:spLocks noGrp="1"/>
          </p:cNvSpPr>
          <p:nvPr>
            <p:ph idx="1"/>
          </p:nvPr>
        </p:nvSpPr>
        <p:spPr>
          <a:xfrm>
            <a:off x="838200" y="477520"/>
            <a:ext cx="10515600" cy="5699443"/>
          </a:xfrm>
        </p:spPr>
        <p:txBody>
          <a:bodyPr>
            <a:normAutofit lnSpcReduction="10000"/>
          </a:bodyPr>
          <a:lstStyle/>
          <a:p>
            <a:pPr marL="0" indent="0" algn="just" fontAlgn="auto">
              <a:spcBef>
                <a:spcPts val="0"/>
              </a:spcBef>
              <a:spcAft>
                <a:spcPts val="600"/>
              </a:spcAft>
              <a:buNone/>
              <a:defRPr/>
            </a:pPr>
            <a:endParaRPr lang="en-US" sz="2800" dirty="0">
              <a:latin typeface="Helvetica Narrow" pitchFamily="34" charset="0"/>
            </a:endParaRPr>
          </a:p>
          <a:p>
            <a:pPr marL="0" indent="0" algn="just" fontAlgn="auto">
              <a:lnSpc>
                <a:spcPct val="200000"/>
              </a:lnSpc>
              <a:spcBef>
                <a:spcPts val="0"/>
              </a:spcBef>
              <a:spcAft>
                <a:spcPts val="600"/>
              </a:spcAft>
              <a:buNone/>
              <a:defRPr/>
            </a:pPr>
            <a:r>
              <a:rPr lang="en-US" dirty="0">
                <a:latin typeface="Helvetica Narrow" pitchFamily="34" charset="0"/>
              </a:rPr>
              <a:t>	</a:t>
            </a:r>
            <a:r>
              <a:rPr lang="en-US" sz="2800" b="1" dirty="0">
                <a:latin typeface="Helvetica Narrow" pitchFamily="34" charset="0"/>
              </a:rPr>
              <a:t>3. </a:t>
            </a:r>
            <a:r>
              <a:rPr lang="en-US" sz="2800" dirty="0">
                <a:latin typeface="Helvetica Narrow" pitchFamily="34" charset="0"/>
              </a:rPr>
              <a:t>	</a:t>
            </a:r>
            <a:r>
              <a:rPr lang="en-US" sz="2800" b="1" dirty="0">
                <a:latin typeface="Arial Narrow" panose="020B0606020202030204" pitchFamily="34" charset="0"/>
              </a:rPr>
              <a:t>The </a:t>
            </a:r>
            <a:r>
              <a:rPr lang="en-US" sz="2800" b="1" i="1" dirty="0">
                <a:latin typeface="Arial Narrow" panose="020B0606020202030204" pitchFamily="34" charset="0"/>
              </a:rPr>
              <a:t>saphenous nerve </a:t>
            </a:r>
            <a:r>
              <a:rPr lang="en-US" sz="2800" dirty="0">
                <a:latin typeface="Arial Narrow" panose="020B0606020202030204" pitchFamily="34" charset="0"/>
              </a:rPr>
              <a:t>crosses the femoral artery anteriorly from 		lateral to medial side. It leaves the canal by piercing the fibrous 			roof.</a:t>
            </a:r>
          </a:p>
          <a:p>
            <a:pPr marL="0" indent="0" algn="just" fontAlgn="auto">
              <a:lnSpc>
                <a:spcPct val="200000"/>
              </a:lnSpc>
              <a:spcBef>
                <a:spcPts val="0"/>
              </a:spcBef>
              <a:spcAft>
                <a:spcPts val="600"/>
              </a:spcAft>
              <a:buNone/>
              <a:defRPr/>
            </a:pPr>
            <a:r>
              <a:rPr lang="en-US" dirty="0">
                <a:latin typeface="Arial Narrow" panose="020B0606020202030204" pitchFamily="34" charset="0"/>
              </a:rPr>
              <a:t>	</a:t>
            </a:r>
            <a:r>
              <a:rPr lang="en-US" b="1" dirty="0">
                <a:latin typeface="Arial Narrow" panose="020B0606020202030204" pitchFamily="34" charset="0"/>
              </a:rPr>
              <a:t>4. </a:t>
            </a:r>
            <a:r>
              <a:rPr lang="en-US" dirty="0">
                <a:latin typeface="Arial Narrow" panose="020B0606020202030204" pitchFamily="34" charset="0"/>
              </a:rPr>
              <a:t>	</a:t>
            </a:r>
            <a:r>
              <a:rPr lang="en-US" sz="2800" b="1" dirty="0">
                <a:latin typeface="Arial Narrow" panose="020B0606020202030204" pitchFamily="34" charset="0"/>
              </a:rPr>
              <a:t>The </a:t>
            </a:r>
            <a:r>
              <a:rPr lang="en-US" sz="2800" b="1" i="1" dirty="0">
                <a:latin typeface="Arial Narrow" panose="020B0606020202030204" pitchFamily="34" charset="0"/>
              </a:rPr>
              <a:t>nerve to the vastus medialis </a:t>
            </a:r>
            <a:r>
              <a:rPr lang="en-US" sz="2800" i="1" dirty="0">
                <a:latin typeface="Arial Narrow" panose="020B0606020202030204" pitchFamily="34" charset="0"/>
              </a:rPr>
              <a:t>lies lateral to the femoral 			artery and enters the vastus medialis in the upper part of the 			canal.</a:t>
            </a:r>
          </a:p>
          <a:p>
            <a:endParaRPr lang="en-IN" dirty="0"/>
          </a:p>
        </p:txBody>
      </p:sp>
    </p:spTree>
    <p:extLst>
      <p:ext uri="{BB962C8B-B14F-4D97-AF65-F5344CB8AC3E}">
        <p14:creationId xmlns:p14="http://schemas.microsoft.com/office/powerpoint/2010/main" xmlns="" val="186958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AEF9121-E731-402E-8008-30C70606627C}"/>
              </a:ext>
            </a:extLst>
          </p:cNvPr>
          <p:cNvSpPr>
            <a:spLocks noGrp="1"/>
          </p:cNvSpPr>
          <p:nvPr>
            <p:ph idx="1"/>
          </p:nvPr>
        </p:nvSpPr>
        <p:spPr>
          <a:xfrm>
            <a:off x="838200" y="182880"/>
            <a:ext cx="10515600" cy="6573520"/>
          </a:xfrm>
        </p:spPr>
        <p:txBody>
          <a:bodyPr>
            <a:normAutofit fontScale="92500" lnSpcReduction="10000"/>
          </a:bodyPr>
          <a:lstStyle/>
          <a:p>
            <a:pPr marL="0" indent="0" algn="just" fontAlgn="auto">
              <a:lnSpc>
                <a:spcPct val="200000"/>
              </a:lnSpc>
              <a:spcBef>
                <a:spcPts val="0"/>
              </a:spcBef>
              <a:spcAft>
                <a:spcPts val="600"/>
              </a:spcAft>
              <a:buNone/>
              <a:defRPr/>
            </a:pPr>
            <a:r>
              <a:rPr lang="en-US" b="1" i="1" dirty="0">
                <a:latin typeface="Arial Narrow" panose="020B0606020202030204" pitchFamily="34" charset="0"/>
              </a:rPr>
              <a:t>	</a:t>
            </a:r>
            <a:r>
              <a:rPr lang="en-US" sz="2800" b="1" dirty="0">
                <a:latin typeface="Arial Narrow" panose="020B0606020202030204" pitchFamily="34" charset="0"/>
              </a:rPr>
              <a:t>5. Branches of two divisions of obturator nerve:</a:t>
            </a:r>
          </a:p>
          <a:p>
            <a:pPr marL="0" indent="0" algn="just" fontAlgn="auto">
              <a:lnSpc>
                <a:spcPct val="200000"/>
              </a:lnSpc>
              <a:spcBef>
                <a:spcPts val="0"/>
              </a:spcBef>
              <a:spcAft>
                <a:spcPts val="600"/>
              </a:spcAft>
              <a:buNone/>
              <a:defRPr/>
            </a:pPr>
            <a:r>
              <a:rPr lang="en-US" i="1" dirty="0">
                <a:latin typeface="Arial Narrow" panose="020B0606020202030204" pitchFamily="34" charset="0"/>
              </a:rPr>
              <a:t>		</a:t>
            </a:r>
            <a:r>
              <a:rPr lang="en-US" b="1" i="1" dirty="0">
                <a:latin typeface="Arial Narrow" panose="020B0606020202030204" pitchFamily="34" charset="0"/>
              </a:rPr>
              <a:t>Anterior division </a:t>
            </a:r>
            <a:r>
              <a:rPr lang="en-US" i="1" dirty="0">
                <a:latin typeface="Arial Narrow" panose="020B0606020202030204" pitchFamily="34" charset="0"/>
              </a:rPr>
              <a:t>– </a:t>
            </a:r>
            <a:r>
              <a:rPr lang="en-US" dirty="0">
                <a:latin typeface="Arial Narrow" panose="020B0606020202030204" pitchFamily="34" charset="0"/>
              </a:rPr>
              <a:t>emerges at the lower border of the adductor 						longus, gives branches to the </a:t>
            </a:r>
            <a:r>
              <a:rPr lang="en-US" dirty="0" err="1">
                <a:latin typeface="Arial Narrow" panose="020B0606020202030204" pitchFamily="34" charset="0"/>
              </a:rPr>
              <a:t>subsartorial</a:t>
            </a:r>
            <a:r>
              <a:rPr lang="en-US" dirty="0">
                <a:latin typeface="Arial Narrow" panose="020B0606020202030204" pitchFamily="34" charset="0"/>
              </a:rPr>
              <a:t> 						plexus and ends by supplying the femoral 						artery.</a:t>
            </a:r>
          </a:p>
          <a:p>
            <a:pPr marL="0" indent="0" algn="just" fontAlgn="auto">
              <a:lnSpc>
                <a:spcPct val="200000"/>
              </a:lnSpc>
              <a:spcBef>
                <a:spcPts val="0"/>
              </a:spcBef>
              <a:spcAft>
                <a:spcPts val="600"/>
              </a:spcAft>
              <a:buNone/>
              <a:defRPr/>
            </a:pPr>
            <a:r>
              <a:rPr lang="en-US" i="1" dirty="0">
                <a:latin typeface="Arial Narrow" panose="020B0606020202030204" pitchFamily="34" charset="0"/>
              </a:rPr>
              <a:t>		</a:t>
            </a:r>
            <a:r>
              <a:rPr lang="en-US" b="1" i="1" dirty="0">
                <a:latin typeface="Arial Narrow" panose="020B0606020202030204" pitchFamily="34" charset="0"/>
              </a:rPr>
              <a:t> Posterior division </a:t>
            </a:r>
            <a:r>
              <a:rPr lang="en-US" dirty="0">
                <a:latin typeface="Arial Narrow" panose="020B0606020202030204" pitchFamily="34" charset="0"/>
              </a:rPr>
              <a:t>– runs on the anterior surface of the adductor 						magnus accompanies the femoral and popliteal 					arteries and ends by supplying the knee joint.</a:t>
            </a:r>
            <a:endParaRPr lang="en-US" i="1" dirty="0">
              <a:latin typeface="Arial Narrow" panose="020B0606020202030204" pitchFamily="34" charset="0"/>
            </a:endParaRPr>
          </a:p>
          <a:p>
            <a:pPr marL="0" indent="0" algn="just" fontAlgn="auto">
              <a:spcBef>
                <a:spcPts val="0"/>
              </a:spcBef>
              <a:spcAft>
                <a:spcPts val="600"/>
              </a:spcAft>
              <a:buNone/>
              <a:defRPr/>
            </a:pPr>
            <a:endParaRPr lang="en-US" sz="2800" dirty="0">
              <a:latin typeface="Helvetica Narrow" pitchFamily="34" charset="0"/>
            </a:endParaRPr>
          </a:p>
          <a:p>
            <a:pPr marL="0" indent="0">
              <a:buNone/>
            </a:pPr>
            <a:endParaRPr lang="en-IN" dirty="0"/>
          </a:p>
        </p:txBody>
      </p:sp>
    </p:spTree>
    <p:extLst>
      <p:ext uri="{BB962C8B-B14F-4D97-AF65-F5344CB8AC3E}">
        <p14:creationId xmlns:p14="http://schemas.microsoft.com/office/powerpoint/2010/main" xmlns="" val="4090472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8E6DD72-F8E7-43E7-89B1-1FEFBCB58CB0}"/>
              </a:ext>
            </a:extLst>
          </p:cNvPr>
          <p:cNvSpPr>
            <a:spLocks noGrp="1"/>
          </p:cNvSpPr>
          <p:nvPr>
            <p:ph idx="1"/>
          </p:nvPr>
        </p:nvSpPr>
        <p:spPr/>
        <p:txBody>
          <a:bodyPr>
            <a:normAutofit/>
          </a:bodyPr>
          <a:lstStyle/>
          <a:p>
            <a:pPr marL="0" indent="0">
              <a:buNone/>
            </a:pPr>
            <a:endParaRPr lang="en-US" sz="4800" dirty="0"/>
          </a:p>
          <a:p>
            <a:pPr marL="0" indent="0">
              <a:buNone/>
            </a:pPr>
            <a:endParaRPr lang="en-US" sz="4800" dirty="0"/>
          </a:p>
          <a:p>
            <a:pPr marL="0" indent="0">
              <a:buNone/>
            </a:pPr>
            <a:r>
              <a:rPr lang="en-US" sz="4800" dirty="0"/>
              <a:t>				Thank you</a:t>
            </a:r>
            <a:endParaRPr lang="en-IN" sz="4800" dirty="0"/>
          </a:p>
        </p:txBody>
      </p:sp>
    </p:spTree>
    <p:extLst>
      <p:ext uri="{BB962C8B-B14F-4D97-AF65-F5344CB8AC3E}">
        <p14:creationId xmlns:p14="http://schemas.microsoft.com/office/powerpoint/2010/main" xmlns="" val="388756017"/>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65</Words>
  <Application>Microsoft Office PowerPoint</Application>
  <PresentationFormat>Custom</PresentationFormat>
  <Paragraphs>37</Paragraphs>
  <Slides>9</Slides>
  <Notes>0</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Office Theme</vt:lpstr>
      <vt:lpstr>Aspect</vt:lpstr>
      <vt:lpstr>ADDUCTOR CANAL </vt:lpstr>
      <vt:lpstr>Slide 2</vt:lpstr>
      <vt:lpstr> Boundaries: </vt:lpstr>
      <vt:lpstr>Slide 4</vt:lpstr>
      <vt:lpstr> Contents </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Brightwin Xavier</dc:creator>
  <cp:lastModifiedBy>New</cp:lastModifiedBy>
  <cp:revision>37</cp:revision>
  <dcterms:created xsi:type="dcterms:W3CDTF">2022-01-19T08:46:39Z</dcterms:created>
  <dcterms:modified xsi:type="dcterms:W3CDTF">2022-01-25T10:50:04Z</dcterms:modified>
</cp:coreProperties>
</file>